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6" r:id="rId3"/>
    <p:sldId id="311" r:id="rId4"/>
    <p:sldId id="291" r:id="rId5"/>
    <p:sldId id="292" r:id="rId6"/>
    <p:sldId id="293" r:id="rId7"/>
    <p:sldId id="294" r:id="rId8"/>
    <p:sldId id="275" r:id="rId9"/>
    <p:sldId id="280" r:id="rId10"/>
    <p:sldId id="273" r:id="rId11"/>
    <p:sldId id="277" r:id="rId12"/>
    <p:sldId id="295" r:id="rId13"/>
    <p:sldId id="296" r:id="rId14"/>
    <p:sldId id="298" r:id="rId15"/>
    <p:sldId id="299" r:id="rId16"/>
    <p:sldId id="300" r:id="rId17"/>
    <p:sldId id="278" r:id="rId18"/>
    <p:sldId id="301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57" r:id="rId28"/>
    <p:sldId id="259" r:id="rId29"/>
    <p:sldId id="260" r:id="rId30"/>
    <p:sldId id="310" r:id="rId31"/>
    <p:sldId id="314" r:id="rId32"/>
    <p:sldId id="269" r:id="rId33"/>
    <p:sldId id="313" r:id="rId34"/>
    <p:sldId id="315" r:id="rId35"/>
    <p:sldId id="312" r:id="rId36"/>
    <p:sldId id="304" r:id="rId37"/>
    <p:sldId id="305" r:id="rId38"/>
    <p:sldId id="306" r:id="rId39"/>
    <p:sldId id="307" r:id="rId40"/>
    <p:sldId id="308" r:id="rId41"/>
    <p:sldId id="30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9C3B4-2168-4EF6-916E-75637DBF088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FC99A-98C1-4651-9832-C4126AFB3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14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FC99A-98C1-4651-9832-C4126AFB357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77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dialysis.html?CDC_AA_refVal=https://www.cdc.gov/coronavirus/2019-ncov/healthcare-facilities/dialysi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pa.gov/pesticide-registration/list-n-disinfectants-use-against-sars-cov-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ndt/advance-article/doi/10.1093/ndt/gfaa069/581063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7129342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73406661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nephrology.org/professional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ephro.ru/" TargetMode="Externa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ПК 4\Desktop\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0" t="24719" r="34869" b="22858"/>
          <a:stretch>
            <a:fillRect/>
          </a:stretch>
        </p:blipFill>
        <p:spPr bwMode="auto">
          <a:xfrm>
            <a:off x="395536" y="260648"/>
            <a:ext cx="76235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7889" y="46709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РОСТОВСКИЙ ГОСУДАРСТВЕННЫЙ МЕДИЦИНСКИЙ УНИВЕРСИТЕТ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313933" y="2276872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НЕФРОЛОГИЧЕСКИЕ АСПЕКТЫ ИНФЕКЦИИ, ВЫЗВАННОЙ </a:t>
            </a:r>
            <a:r>
              <a:rPr lang="en-US" sz="2400" dirty="0" smtClean="0"/>
              <a:t>COVID-19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13933" y="3573016"/>
            <a:ext cx="282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БАТЮШИН МИХАИЛ МИХАЙЛОВИЧ, ПРОФЕССОР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544522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29.04.2020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12083" r="73203" b="80417"/>
          <a:stretch/>
        </p:blipFill>
        <p:spPr bwMode="auto">
          <a:xfrm>
            <a:off x="5724128" y="467090"/>
            <a:ext cx="2469226" cy="6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2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4248" y="638132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Yan Deng</a:t>
            </a:r>
            <a:r>
              <a:rPr lang="en-US" sz="1400" dirty="0" smtClean="0"/>
              <a:t>, 2020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39608" y="692696"/>
            <a:ext cx="75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Риск развития ОПП у диализных больных с инфекцией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772816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Ухань, провинция </a:t>
            </a:r>
            <a:r>
              <a:rPr lang="ru-RU" sz="1400" dirty="0" err="1" smtClean="0"/>
              <a:t>Хубэй</a:t>
            </a:r>
            <a:r>
              <a:rPr lang="ru-RU" sz="1400" dirty="0" smtClean="0"/>
              <a:t>, декабрь 2019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2587718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109 умерших с </a:t>
            </a:r>
            <a:r>
              <a:rPr lang="en-US" dirty="0" smtClean="0"/>
              <a:t>COVID-19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3324806"/>
            <a:ext cx="2592288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ОПП - 18,3%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43608" y="2983606"/>
            <a:ext cx="0" cy="2867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81688" y="2587718"/>
            <a:ext cx="288032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116 выживших с </a:t>
            </a:r>
            <a:r>
              <a:rPr lang="en-US" dirty="0" smtClean="0"/>
              <a:t>COVID-19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97648" y="3333312"/>
            <a:ext cx="2592288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ОПП - 0%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043608" y="3846538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ДВС – 6,4%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97648" y="3831746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ДВС – 0%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043608" y="4368270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шок – 11,9%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97648" y="4368270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шок – 0%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4941168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диспноэ – 70,6%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283968" y="4935432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диспноэ – 24,7%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043608" y="5481316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Сатурация О – 85%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283968" y="5481316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Сатурация О – 92%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283968" y="2983606"/>
            <a:ext cx="0" cy="2867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608" y="692696"/>
            <a:ext cx="75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Риск развития ОПП у диализных больных с инфекцией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072" y="2244942"/>
            <a:ext cx="746933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52 больных с </a:t>
            </a:r>
            <a:r>
              <a:rPr lang="en-US" dirty="0" smtClean="0"/>
              <a:t>COVID-19</a:t>
            </a:r>
            <a:r>
              <a:rPr lang="ru-RU" dirty="0" smtClean="0"/>
              <a:t> с пневмонией в условиях ОРИТ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618927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Ухань, провинция </a:t>
            </a:r>
            <a:r>
              <a:rPr lang="ru-RU" sz="1400" dirty="0" err="1" smtClean="0"/>
              <a:t>Хубэй</a:t>
            </a:r>
            <a:r>
              <a:rPr lang="ru-RU" sz="1400" dirty="0" smtClean="0"/>
              <a:t>, декабрь 2019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75072" y="2996952"/>
            <a:ext cx="2592288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ОПП – 29%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5072" y="3645024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ОРДС – 67%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1960" y="4293096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ОССН – 23%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1960" y="4941168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ОПеН</a:t>
            </a:r>
            <a:r>
              <a:rPr lang="ru-RU" dirty="0" smtClean="0"/>
              <a:t> – 29%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39568" y="2996952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ИВЛ – 71%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39568" y="3593115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Втор. инф – 13,5%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81960" y="2614274"/>
            <a:ext cx="0" cy="2696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231856" y="2614274"/>
            <a:ext cx="0" cy="1400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44208" y="6175176"/>
            <a:ext cx="2075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Xiaobo </a:t>
            </a:r>
            <a:r>
              <a:rPr lang="en-US" sz="1400" dirty="0" smtClean="0"/>
              <a:t>Yang</a:t>
            </a:r>
            <a:r>
              <a:rPr lang="ru-RU" sz="1400" dirty="0" smtClean="0"/>
              <a:t>, 2020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153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608" y="692696"/>
            <a:ext cx="75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Риск развития ОПП у диализных больных с инфекцией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12776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Отделение нефрологии, больница </a:t>
            </a:r>
            <a:r>
              <a:rPr lang="ru-RU" sz="1400" dirty="0" err="1"/>
              <a:t>Тунцзи</a:t>
            </a:r>
            <a:r>
              <a:rPr lang="ru-RU" sz="1400" dirty="0"/>
              <a:t>, связанная с Медицинским колледжем </a:t>
            </a:r>
            <a:r>
              <a:rPr lang="ru-RU" sz="1400" dirty="0" err="1"/>
              <a:t>Тунцзи</a:t>
            </a:r>
            <a:r>
              <a:rPr lang="ru-RU" sz="1400" dirty="0"/>
              <a:t>, университет науки и техники </a:t>
            </a:r>
            <a:r>
              <a:rPr lang="ru-RU" sz="1400" dirty="0" err="1"/>
              <a:t>Хуачжун</a:t>
            </a:r>
            <a:r>
              <a:rPr lang="ru-RU" sz="1400" dirty="0"/>
              <a:t>, Ухань, Китай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072" y="2244942"/>
            <a:ext cx="797339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701</a:t>
            </a:r>
            <a:r>
              <a:rPr lang="ru-RU" dirty="0" smtClean="0"/>
              <a:t> госпитализированный больной с </a:t>
            </a:r>
            <a:r>
              <a:rPr lang="en-US" dirty="0" smtClean="0"/>
              <a:t>COVID-19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75072" y="2996952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Умерло 113 (16,1%)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2996952"/>
            <a:ext cx="50405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Возраст</a:t>
            </a:r>
            <a:r>
              <a:rPr lang="en-US" dirty="0" smtClean="0"/>
              <a:t> </a:t>
            </a:r>
            <a:r>
              <a:rPr lang="en-US" dirty="0"/>
              <a:t>63 </a:t>
            </a:r>
            <a:r>
              <a:rPr lang="ru-RU" dirty="0" smtClean="0"/>
              <a:t>г</a:t>
            </a:r>
            <a:r>
              <a:rPr lang="en-US" dirty="0" smtClean="0"/>
              <a:t> (50- 71</a:t>
            </a:r>
            <a:r>
              <a:rPr lang="ru-RU" dirty="0" smtClean="0"/>
              <a:t>г</a:t>
            </a:r>
            <a:r>
              <a:rPr lang="en-US" dirty="0" smtClean="0"/>
              <a:t>), 367 </a:t>
            </a:r>
            <a:r>
              <a:rPr lang="ru-RU" dirty="0" smtClean="0"/>
              <a:t>мужчин и </a:t>
            </a:r>
            <a:r>
              <a:rPr lang="en-US" dirty="0" smtClean="0"/>
              <a:t>334 </a:t>
            </a:r>
            <a:r>
              <a:rPr lang="ru-RU" dirty="0" smtClean="0"/>
              <a:t>женщины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75072" y="5217772"/>
            <a:ext cx="25922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Протеинурия – </a:t>
            </a:r>
            <a:r>
              <a:rPr lang="en-US" dirty="0" smtClean="0"/>
              <a:t>43</a:t>
            </a:r>
            <a:r>
              <a:rPr lang="ru-RU" dirty="0" smtClean="0"/>
              <a:t>,</a:t>
            </a:r>
            <a:r>
              <a:rPr lang="en-US" dirty="0" smtClean="0"/>
              <a:t>9%</a:t>
            </a:r>
            <a:endParaRPr lang="ru-RU" dirty="0"/>
          </a:p>
          <a:p>
            <a:pPr algn="ctr"/>
            <a:r>
              <a:rPr lang="ru-RU" dirty="0" smtClean="0"/>
              <a:t>Гематурия – </a:t>
            </a:r>
            <a:r>
              <a:rPr lang="en-US" dirty="0" smtClean="0"/>
              <a:t>26</a:t>
            </a:r>
            <a:r>
              <a:rPr lang="ru-RU" dirty="0" smtClean="0"/>
              <a:t>,</a:t>
            </a:r>
            <a:r>
              <a:rPr lang="en-US" dirty="0" smtClean="0"/>
              <a:t>7%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3990965"/>
            <a:ext cx="504056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Исходное повышение </a:t>
            </a:r>
            <a:r>
              <a:rPr lang="ru-RU" dirty="0" err="1" smtClean="0"/>
              <a:t>креатинина</a:t>
            </a:r>
            <a:r>
              <a:rPr lang="ru-RU" dirty="0" smtClean="0"/>
              <a:t> крови – </a:t>
            </a:r>
            <a:r>
              <a:rPr lang="en-US" dirty="0" smtClean="0"/>
              <a:t>14</a:t>
            </a:r>
            <a:r>
              <a:rPr lang="ru-RU" dirty="0" smtClean="0"/>
              <a:t>,</a:t>
            </a:r>
            <a:r>
              <a:rPr lang="en-US" dirty="0" smtClean="0"/>
              <a:t>4</a:t>
            </a:r>
            <a:r>
              <a:rPr lang="ru-RU" dirty="0" smtClean="0"/>
              <a:t>%</a:t>
            </a:r>
          </a:p>
          <a:p>
            <a:r>
              <a:rPr lang="ru-RU" dirty="0" smtClean="0"/>
              <a:t>Исходное повышение мочевины – </a:t>
            </a:r>
            <a:r>
              <a:rPr lang="en-US" dirty="0" smtClean="0"/>
              <a:t>13</a:t>
            </a:r>
            <a:r>
              <a:rPr lang="ru-RU" dirty="0" smtClean="0"/>
              <a:t>,</a:t>
            </a:r>
            <a:r>
              <a:rPr lang="en-US" dirty="0" smtClean="0"/>
              <a:t>1</a:t>
            </a:r>
            <a:r>
              <a:rPr lang="ru-RU" dirty="0" smtClean="0"/>
              <a:t>%</a:t>
            </a:r>
          </a:p>
          <a:p>
            <a:r>
              <a:rPr lang="ru-RU" dirty="0" smtClean="0"/>
              <a:t>Снижение СКФ менее 60 – </a:t>
            </a:r>
            <a:r>
              <a:rPr lang="en-US" dirty="0" smtClean="0"/>
              <a:t>13</a:t>
            </a:r>
            <a:r>
              <a:rPr lang="ru-RU" dirty="0" smtClean="0"/>
              <a:t>,</a:t>
            </a:r>
            <a:r>
              <a:rPr lang="en-US" dirty="0" smtClean="0"/>
              <a:t>1%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75072" y="4616261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ОПП – 5,1%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75072" y="3507784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Тяжелое течение - 42,4%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75072" y="4083298"/>
            <a:ext cx="25922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ХБП - 2%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76256" y="644789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Yichun</a:t>
            </a:r>
            <a:r>
              <a:rPr lang="en-US" sz="1400" dirty="0"/>
              <a:t> </a:t>
            </a:r>
            <a:r>
              <a:rPr lang="en-US" sz="1400" dirty="0" smtClean="0"/>
              <a:t>Cheng</a:t>
            </a:r>
            <a:r>
              <a:rPr lang="ru-RU" sz="1400" dirty="0" smtClean="0"/>
              <a:t>, 2020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016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20481" r="41132" b="47996"/>
          <a:stretch/>
        </p:blipFill>
        <p:spPr bwMode="auto">
          <a:xfrm>
            <a:off x="683567" y="1772816"/>
            <a:ext cx="7884423" cy="375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608" y="548680"/>
            <a:ext cx="75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Риск развития ОПП у диализных больных с инфекцией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19675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Кумулятивная частота госпитальной летальности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38578" y="56612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Чем выше протеинурия, тем выше риск смерти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6280" y="564005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Чем </a:t>
            </a:r>
            <a:r>
              <a:rPr lang="ru-RU" b="1" i="1" dirty="0" err="1" smtClean="0">
                <a:solidFill>
                  <a:srgbClr val="00B050"/>
                </a:solidFill>
              </a:rPr>
              <a:t>выраженнеее</a:t>
            </a:r>
            <a:r>
              <a:rPr lang="ru-RU" b="1" i="1" dirty="0" smtClean="0">
                <a:solidFill>
                  <a:srgbClr val="00B050"/>
                </a:solidFill>
              </a:rPr>
              <a:t> гематурия, тем выше риск смерти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644789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Yichun</a:t>
            </a:r>
            <a:r>
              <a:rPr lang="en-US" sz="1400" dirty="0"/>
              <a:t> </a:t>
            </a:r>
            <a:r>
              <a:rPr lang="en-US" sz="1400" dirty="0" smtClean="0"/>
              <a:t>Cheng</a:t>
            </a:r>
            <a:r>
              <a:rPr lang="ru-RU" sz="1400" dirty="0" smtClean="0"/>
              <a:t>, 2020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564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608" y="548680"/>
            <a:ext cx="75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Риск развития ОПП у диализных больных с инфекцией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19675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Кумулятивная частота госпитальной летальности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6" t="20629" r="22990" b="45885"/>
          <a:stretch/>
        </p:blipFill>
        <p:spPr bwMode="auto">
          <a:xfrm>
            <a:off x="1215340" y="1844824"/>
            <a:ext cx="3394388" cy="362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52343" r="60178" b="14353"/>
          <a:stretch/>
        </p:blipFill>
        <p:spPr bwMode="auto">
          <a:xfrm>
            <a:off x="4932040" y="1774707"/>
            <a:ext cx="3528392" cy="363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8578" y="56612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Чем выше уровень мочевины крови, тем выше риск смерти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563789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Чем выше уровень </a:t>
            </a:r>
            <a:r>
              <a:rPr lang="ru-RU" b="1" i="1" dirty="0" err="1" smtClean="0">
                <a:solidFill>
                  <a:srgbClr val="00B050"/>
                </a:solidFill>
              </a:rPr>
              <a:t>креатинина</a:t>
            </a:r>
            <a:r>
              <a:rPr lang="ru-RU" b="1" i="1" dirty="0" smtClean="0">
                <a:solidFill>
                  <a:srgbClr val="00B050"/>
                </a:solidFill>
              </a:rPr>
              <a:t> крови, тем выше риск смерти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644789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Yichun</a:t>
            </a:r>
            <a:r>
              <a:rPr lang="en-US" sz="1400" dirty="0"/>
              <a:t> </a:t>
            </a:r>
            <a:r>
              <a:rPr lang="en-US" sz="1400" dirty="0" smtClean="0"/>
              <a:t>Cheng</a:t>
            </a:r>
            <a:r>
              <a:rPr lang="ru-RU" sz="1400" dirty="0" smtClean="0"/>
              <a:t>, 2020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697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0" t="53133" r="22990" b="14818"/>
          <a:stretch/>
        </p:blipFill>
        <p:spPr bwMode="auto">
          <a:xfrm>
            <a:off x="2493347" y="1461257"/>
            <a:ext cx="4301321" cy="446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608" y="548680"/>
            <a:ext cx="75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Риск развития ОПП у диализных больных с инфекцией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39" y="1127389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Кумулятивная частота госпитальной летальности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19026" y="5815808"/>
            <a:ext cx="688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Наличие ОПП повышает риск смерти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644789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Yichun</a:t>
            </a:r>
            <a:r>
              <a:rPr lang="en-US" sz="1400" dirty="0"/>
              <a:t> </a:t>
            </a:r>
            <a:r>
              <a:rPr lang="en-US" sz="1400" dirty="0" smtClean="0"/>
              <a:t>Cheng</a:t>
            </a:r>
            <a:r>
              <a:rPr lang="ru-RU" sz="1400" dirty="0" smtClean="0"/>
              <a:t>, 2020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33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9608" y="548680"/>
            <a:ext cx="75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Риск развития ОПП у диализных больных с инфекцией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39" y="1127389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Кумулятивная частота госпитальной летальности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8" t="24055" r="23840" b="23323"/>
          <a:stretch/>
        </p:blipFill>
        <p:spPr bwMode="auto">
          <a:xfrm>
            <a:off x="1168278" y="1685513"/>
            <a:ext cx="6711884" cy="360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76256" y="644789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Yichun</a:t>
            </a:r>
            <a:r>
              <a:rPr lang="en-US" sz="1400" dirty="0"/>
              <a:t> </a:t>
            </a:r>
            <a:r>
              <a:rPr lang="en-US" sz="1400" dirty="0" smtClean="0"/>
              <a:t>Cheng</a:t>
            </a:r>
            <a:r>
              <a:rPr lang="ru-RU" sz="1400" dirty="0" smtClean="0"/>
              <a:t>, 2020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405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5" t="15532" r="6984" b="24536"/>
          <a:stretch/>
        </p:blipFill>
        <p:spPr bwMode="auto">
          <a:xfrm>
            <a:off x="1600431" y="1306877"/>
            <a:ext cx="6159161" cy="39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0624" y="348625"/>
            <a:ext cx="75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Риск развития ОПП у больных с инфекцией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5391770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Общая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распространенность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ОПП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госпитализированных пациентов с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COVID-19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- 0,83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4288" y="630932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Amir </a:t>
            </a:r>
            <a:r>
              <a:rPr lang="en-US" sz="1400" dirty="0" err="1" smtClean="0"/>
              <a:t>Emami</a:t>
            </a:r>
            <a:r>
              <a:rPr lang="ru-RU" sz="1400" dirty="0" smtClean="0"/>
              <a:t>, 2020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902622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Мета-анализ 10 исследований с количеством 3.403 больных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80526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Больных с ХБП было - 0,6%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747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648" y="556751"/>
            <a:ext cx="75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ХБП у больных с инфекцией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916832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Китае показана распространенность ХБП при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COVID-19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около 4,3% </a:t>
            </a:r>
            <a:r>
              <a:rPr lang="ru-RU" dirty="0" smtClean="0"/>
              <a:t>(</a:t>
            </a:r>
            <a:r>
              <a:rPr lang="en-US" dirty="0" smtClean="0"/>
              <a:t>Guan WJ</a:t>
            </a:r>
            <a:r>
              <a:rPr lang="ru-RU" dirty="0" smtClean="0"/>
              <a:t>, 2020)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случае появления больного, инфицированного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COVID-19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в диализном центре, удельный вес инфицированных больных составляет около 16% (37 из 230) и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мед.персонала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- 12,1% (4 из 33). Умерло 7 из 37 заболевших (6 – с, 1 – без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COVID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-19)</a:t>
            </a:r>
            <a:r>
              <a:rPr lang="ru-RU" dirty="0" smtClean="0"/>
              <a:t> (</a:t>
            </a:r>
            <a:r>
              <a:rPr lang="en-US" dirty="0" smtClean="0"/>
              <a:t>Ma Y, </a:t>
            </a:r>
            <a:r>
              <a:rPr lang="ru-RU" dirty="0" smtClean="0"/>
              <a:t>2020)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0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15120" r="8762" b="35395"/>
          <a:stretch/>
        </p:blipFill>
        <p:spPr bwMode="auto">
          <a:xfrm>
            <a:off x="330400" y="1556792"/>
            <a:ext cx="8567853" cy="2751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309" y="5775647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https://www.cdc.gov/coronavirus/2019-ncov/hcp/dialysis.html?CDC_AA_refVal=https%3A%2F%2Fwww.cdc.gov%2Fcoronavirus%2F2019-ncov%2Fhealthcare-facilities%2Fdialysis.html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0400" y="4766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Chinese Society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Nephrology,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Taiwan Society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Nephrology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Centers for Disease Control and Prevention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608" y="692696"/>
            <a:ext cx="75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Летальность при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556792"/>
            <a:ext cx="14401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1,4-3,6%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15567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en-US" dirty="0"/>
              <a:t>Huang </a:t>
            </a:r>
            <a:r>
              <a:rPr lang="en-US" dirty="0" smtClean="0"/>
              <a:t>C</a:t>
            </a:r>
            <a:r>
              <a:rPr lang="ru-RU" dirty="0" smtClean="0"/>
              <a:t>, 2019; </a:t>
            </a:r>
            <a:r>
              <a:rPr lang="en-US" dirty="0"/>
              <a:t>Guan WJ</a:t>
            </a:r>
            <a:r>
              <a:rPr lang="en-US" dirty="0" smtClean="0"/>
              <a:t>,</a:t>
            </a:r>
            <a:r>
              <a:rPr lang="ru-RU" dirty="0" smtClean="0"/>
              <a:t> 2019)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2924944"/>
            <a:ext cx="7265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Пожилой и старческий возраст, АГ, СД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нейтрофилез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лимфопения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органные дисфункции и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коагулопатии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болезни легких, ВЫСОКАЯ РАСПРОСТРАНЕННОСТЬ ИНФЕКЦИИ С БОЛЬШИМ ЧИСЛОМ ЗАРАЖЕННЫХ ОДНОВРЕМЕННО!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3936" y="2276872"/>
            <a:ext cx="4454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Факторы риска повышенной летальности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22768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en-US" dirty="0" smtClean="0"/>
              <a:t>Wu</a:t>
            </a:r>
            <a:r>
              <a:rPr lang="en-US" dirty="0"/>
              <a:t> </a:t>
            </a:r>
            <a:r>
              <a:rPr lang="en-US" dirty="0" smtClean="0"/>
              <a:t>C</a:t>
            </a:r>
            <a:r>
              <a:rPr lang="ru-RU" dirty="0" smtClean="0"/>
              <a:t>, 2019)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4365104"/>
            <a:ext cx="763284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</a:t>
            </a:r>
            <a:r>
              <a:rPr lang="ru-RU" dirty="0"/>
              <a:t>% случаев требуют госпитализации, а 5% - перехода на уровень интенсивной </a:t>
            </a:r>
            <a:r>
              <a:rPr lang="ru-RU" dirty="0" smtClean="0"/>
              <a:t>терапии (</a:t>
            </a:r>
            <a:r>
              <a:rPr lang="en-US" dirty="0"/>
              <a:t>Fink </a:t>
            </a:r>
            <a:r>
              <a:rPr lang="en-US" dirty="0" smtClean="0"/>
              <a:t>S</a:t>
            </a:r>
            <a:r>
              <a:rPr lang="ru-RU" dirty="0" smtClean="0"/>
              <a:t>, 2020)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1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13466"/>
            <a:ext cx="72728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Раннее распознавание и изоляция лиц с респираторной инфекцией: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540" y="17922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Chinese Society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Nephrology,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Taiwan Society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Nephrology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Centers for Disease Control and Prevention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276872"/>
            <a:ext cx="7272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ЛПУ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должны проводить политику отпусков по болезни, которая не является карательной, гибкой и согласуется с политикой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ОЗ,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позволяющей больному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мед.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персоналу оставаться дома.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Сотрудники должны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сообщали на работу, когда они больны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ЛПУ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должны выявлять пациентов с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признаками респираторной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инфекции (например, лихорадка, кашель) до того, как они войдут в зону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лечения: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Проинструктируйте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пациентов звонить заранее, чтобы сообщить о лихорадке или респираторных симптомах, чтобы объект мог быть подготовлен к их прибытию или сортировке их в более подходящее место (например, в больницу неотложной помощи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Пациенты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должны сообщать персоналу о лихорадке или респираторных симптомах сразу же по прибытии в учреждение (например, при регистрации на стойке регистрации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Пациенты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симптомами респираторной инфекции должны надевать маску для лица при регистрации заезда и держать ее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надетой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 тех пор, пока они не покинут учреждение.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15120" r="63721" b="78673"/>
          <a:stretch/>
        </p:blipFill>
        <p:spPr bwMode="auto">
          <a:xfrm>
            <a:off x="1403648" y="825560"/>
            <a:ext cx="654067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9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400" y="4766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Chinese Society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Nephrology,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Taiwan Society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Nephrology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Centers for Disease Control and Prevention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132856"/>
            <a:ext cx="79277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ЛПУ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должны предоставлять пациентам 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врачам инструкции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гигиене рук, дыхательной гигиене и этикету кашля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Инструкции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должны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информировать,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использовать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маски,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салфетки для прикрытия носа и рта при кашле или чихании, как утилизировать салфетки и загрязненные предметы в мусорных контейнерах, а также как и когда выполнять гигиену рук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Вывесьте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знаки на входах в клинику с инструкциями для пациентов с лихорадкой или симптомами респираторной инфекции, чтобы предупредить персонал, чтобы можно было принять соответствующие меры предосторожности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Оборудование должно располагаться рядом с диализными креслами и постами медсестер, чтобы обеспечить соблюдение гигиены рук и дыхательных путей, а также этикета кашля. К ним относятся салфетки и бесконтактные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контейтеры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для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утилизации тканей и средств гигиены рук (например, дезинфицирующее средство для рук на спиртовой основе).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9032" y="1740832"/>
            <a:ext cx="72728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Раннее распознавание и изоляция лиц с респираторной инфекцией: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15120" r="63721" b="78673"/>
          <a:stretch/>
        </p:blipFill>
        <p:spPr bwMode="auto">
          <a:xfrm>
            <a:off x="1403648" y="825560"/>
            <a:ext cx="654067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2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24" y="17922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Chinese Society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Nephrology,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Taiwan Society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Nephrology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Centers for Disease Control and Prevention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628800"/>
            <a:ext cx="72728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Размещение пациентов: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348880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Помещения должны иметь пространство в зонах ожидания для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больных пациентов,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чтобы сидеть отдельно от других пациентов по крайней мере на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футов (1,8 м).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медицинской точки зрения стабильные пациенты могут выбрать ожидание в личном автомобиле или за пределами медицинского учреждения, где с ними можно связаться по мобильному телефону, когда настанет их очередь быть замеченными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Пациенты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респираторными симптомами должны быть возвращены в соответствующую зону лечения как можно скорее, чтобы свести к минимуму время ожидания в зонах ожидания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диализного лечения помещения должны находиться на расстоянии не менее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футов (1,8 м)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между пациентами в масках, с симптомами заболевания и другими пациентами. В идеале симптоматические пациенты должны быть подвергнуты диализу в отдельной палате (если таковая имеется) с закрытой дверью.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15120" r="63721" b="78673"/>
          <a:stretch/>
        </p:blipFill>
        <p:spPr bwMode="auto">
          <a:xfrm>
            <a:off x="1265661" y="825560"/>
            <a:ext cx="654067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1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540" y="18041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Chinese Society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Nephrology,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Taiwan Society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Nephrology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Centers for Disease Control and Prevention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628800"/>
            <a:ext cx="72728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Размещение пациентов: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492896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Изоляторы гепатита В должны использоваться только для диализных пациентов с симптомами респираторной инфекции, если: 1) пациент является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положительным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HBsAg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или 2) в учреждении нет пациентов, находящихся на обследовании с инфекцией гепатита В, которым потребовалось бы лечение в изоляторе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отдельная комната недоступна, то пациент в маске должен лечиться на углу или в конце ряда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аппаратов,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вдали от основного потока движения (если таковой имеется). Пациент должен находиться на расстоянии не менее 6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футов (1,8м)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ближайшего пациента (во всех направлениях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пациент не может переносить маску, то они должны быть отделены по крайней мере на 6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футов (1,8м)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ближайшего пациента на аппарате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(во всех направлениях).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15120" r="63721" b="78673"/>
          <a:stretch/>
        </p:blipFill>
        <p:spPr bwMode="auto">
          <a:xfrm>
            <a:off x="1403648" y="825560"/>
            <a:ext cx="654067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8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540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Chinese Society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Nephrology,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Taiwan Society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Nephrology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Centers for Disease Control and Prevention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628800"/>
            <a:ext cx="72728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Средства индивидуальной защиты: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420888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правило, уход за пациентами с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недиагностированными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респираторными инфекциями должен осуществляться в соответствии со стандартными, контактными 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воздушно-капельными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мерами предосторожности с защитой глаз, если только предполагаемый диагноз не требует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иных воздушно-капельных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мер предосторожности (например, туберкулез).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включает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себя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спользование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перчаток, маски, защиты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глаз (например, защитные очки, одноразовая защитная маска, закрывающая переднюю и боковые стороны лица). Личные очки и контактные линзы не считаются адекватной защитой глаз.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15120" r="63721" b="78673"/>
          <a:stretch/>
        </p:blipFill>
        <p:spPr bwMode="auto">
          <a:xfrm>
            <a:off x="1403648" y="825560"/>
            <a:ext cx="654067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8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400" y="17922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Chinese Society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Nephrology,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Taiwan Society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Nephrology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Centers for Disease Control and Prevention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628800"/>
            <a:ext cx="72728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Средства индивидуальной защиты: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492896"/>
            <a:ext cx="727280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Платье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изоляции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Изолирующий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халат должен быть надет поверх или вместо покровного халата (т. е. лабораторного халата, халата или фартука с длинными рукавами), который обычно носит персонал гемодиализа. Если есть нехватка халатов, то они должны быть приоритетными для начала и прекращения лечения диализом, манипулирования иглами доступа или катетерами, оказания помощи пациенту в отделении и из него, а также очистки и дезинфекции оборудования для ухода за пациентами и диализной станции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Когда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халаты будут сняты, поместите их в специальный контейнер для отходов или белья, прежде чем покинуть диализную станцию. Одноразовые халаты следует выбрасывать после использования. Матерчатые халаты следует стирать после каждого использования.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15120" r="63721" b="78673"/>
          <a:stretch/>
        </p:blipFill>
        <p:spPr bwMode="auto">
          <a:xfrm>
            <a:off x="1403648" y="825560"/>
            <a:ext cx="654067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0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628800"/>
            <a:ext cx="727280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 подозрении или подтверждении COVID-19 у пациента, получающего гемодиализ в учреждении, применяются следующие дополнительные </a:t>
            </a:r>
            <a:r>
              <a:rPr lang="ru-RU" dirty="0" smtClean="0"/>
              <a:t>меры: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0440" y="191845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Chinese Society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Nephrology,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Taiwan Society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Nephrology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Centers for Disease Control and Prevention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576" y="2780928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ОЗ должны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быть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уведомлены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 пациенте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Врач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должен следовать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данным Промежуточным рекомендациям.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Это включает в себя рекомендации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изолации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обработке.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Обычная очистка и дезинфекция подходят для COVID-19 в условиях диализа. Любая поверхность, расходные материалы или оборудование (например, диализный аппарат), расположенные в пределах 6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футов (1,8м)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симптоматических пациентов, должны быть дезинфицированы или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удалены. Одобренные лекарства и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дез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средства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рекомендуются для использования против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COVID-19 (</a:t>
            </a:r>
            <a:r>
              <a:rPr lang="en-US" dirty="0">
                <a:hlinkClick r:id="rId2"/>
              </a:rPr>
              <a:t>https://www.epa.gov/pesticide-registration/list-n-disinfectants-use-against-sars-cov-2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481" r="31572" b="47766"/>
          <a:stretch/>
        </p:blipFill>
        <p:spPr bwMode="auto">
          <a:xfrm>
            <a:off x="4480558" y="5643250"/>
            <a:ext cx="4058754" cy="1059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15120" r="63721" b="78673"/>
          <a:stretch/>
        </p:blipFill>
        <p:spPr bwMode="auto">
          <a:xfrm>
            <a:off x="1403648" y="825560"/>
            <a:ext cx="654067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4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15257" r="32655" b="18901"/>
          <a:stretch/>
        </p:blipFill>
        <p:spPr bwMode="auto">
          <a:xfrm>
            <a:off x="735291" y="1046375"/>
            <a:ext cx="7475456" cy="451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1" y="6021288"/>
            <a:ext cx="731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https://academic.oup.com/ndt/advance-article/doi/10.1093/ndt/gfaa069/5810637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113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phical Abstr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676456" cy="44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575" y="980728"/>
            <a:ext cx="8676456" cy="80021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мы можем снизить передачу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гемодиализных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центрах?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резюме от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Eudial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Working Group ERA-EDTA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представлены рекомендации по профилактике, смягчению и сдерживанию пандемии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SARS-CoV-2 (COVID-19)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гемодиализных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центрах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80947"/>
            <a:ext cx="29523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Рекомендации для медицинской команды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83370" y="1800768"/>
            <a:ext cx="4608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Рекомендации для диализных больных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427278"/>
            <a:ext cx="1944216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Тренироваться в использовании защитных средств</a:t>
            </a:r>
          </a:p>
          <a:p>
            <a:endParaRPr lang="ru-RU" sz="1000" dirty="0"/>
          </a:p>
          <a:p>
            <a:r>
              <a:rPr lang="ru-RU" sz="1000" dirty="0" smtClean="0"/>
              <a:t>Информировать вашего руководителя при появлении симптомов или в случае контакта</a:t>
            </a:r>
          </a:p>
          <a:p>
            <a:r>
              <a:rPr lang="ru-RU" sz="1000" dirty="0" smtClean="0"/>
              <a:t> </a:t>
            </a:r>
            <a:endParaRPr lang="ru-RU" sz="1000" dirty="0"/>
          </a:p>
          <a:p>
            <a:r>
              <a:rPr lang="ru-RU" sz="1000" dirty="0" smtClean="0"/>
              <a:t>Оставаться дома при плохом самочувствии</a:t>
            </a:r>
          </a:p>
          <a:p>
            <a:endParaRPr lang="ru-RU" sz="1000" dirty="0"/>
          </a:p>
          <a:p>
            <a:r>
              <a:rPr lang="ru-RU" sz="1000" dirty="0" smtClean="0"/>
              <a:t>Применять полный набор защитных ср-в при оказании помощи или подтвержденных случаях</a:t>
            </a:r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2847173"/>
            <a:ext cx="1401898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Иметь ясные инструкции по обработке рук и респираторной гигиене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676" y="2872986"/>
            <a:ext cx="146158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Обязательно проводить гигиену рук по прибытию и уходу из диализного центра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6296" y="2847173"/>
            <a:ext cx="15121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Температуру тела необходимо измерять до старта и в конце диализной процедуры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6050" y="4293096"/>
            <a:ext cx="1800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Обязательно информировать сотрудников в случае симптомов до прибытия в диализный центр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3372" y="4294528"/>
            <a:ext cx="172292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Быть проинструктированным в отношении самоизоляции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22350" y="4322983"/>
            <a:ext cx="174213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 smtClean="0"/>
              <a:t>Симптомные</a:t>
            </a:r>
            <a:r>
              <a:rPr lang="ru-RU" sz="1000" dirty="0" smtClean="0"/>
              <a:t> больные должны диализироваться в отдельном изолированном зале</a:t>
            </a:r>
          </a:p>
        </p:txBody>
      </p:sp>
      <p:pic>
        <p:nvPicPr>
          <p:cNvPr id="13" name="Picture 2" descr="Graphical Abstrac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20"/>
          <a:stretch/>
        </p:blipFill>
        <p:spPr bwMode="auto">
          <a:xfrm>
            <a:off x="173575" y="4947501"/>
            <a:ext cx="8676456" cy="49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992" y="892751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Риск заражения диализных больных инфекцией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992" y="1772816"/>
            <a:ext cx="7272808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Среди диализных больных много пациентов хрупких (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fragility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Высокий уровень сопутствующих заболеваний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Более старший возраст, чем в популяции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Ослабленность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иммунной системы, склонность с тяжелым инфекционным заболеваниям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Невозможность остановить терапию (три сеанса диализа в неделю)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1080" y="631229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ERA-EDTA</a:t>
            </a:r>
            <a:r>
              <a:rPr lang="ru-RU" sz="1400" dirty="0" smtClean="0"/>
              <a:t>, 2020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6228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608" y="692696"/>
            <a:ext cx="75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Летальность при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5828" y="2204864"/>
            <a:ext cx="7056784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Факторы риска тяжелого течения и смерти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Лейкоцитоз (WBC), </a:t>
            </a:r>
            <a:r>
              <a:rPr lang="ru-RU" dirty="0" err="1" smtClean="0"/>
              <a:t>лимфопения</a:t>
            </a:r>
            <a:r>
              <a:rPr lang="ru-RU" dirty="0" smtClean="0"/>
              <a:t>, тромбоцитопения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Маркеры дисфункции </a:t>
            </a:r>
            <a:r>
              <a:rPr lang="ru-RU" dirty="0"/>
              <a:t>печени и </a:t>
            </a:r>
            <a:r>
              <a:rPr lang="ru-RU" dirty="0" smtClean="0"/>
              <a:t>почек (</a:t>
            </a:r>
            <a:r>
              <a:rPr lang="ru-RU" dirty="0" err="1" smtClean="0"/>
              <a:t>креатинин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Повышение КФК, ЛДГ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Гиперкоагуляция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Повышение </a:t>
            </a:r>
            <a:r>
              <a:rPr lang="ru-RU" dirty="0" err="1" smtClean="0"/>
              <a:t>интерлейкинов</a:t>
            </a:r>
            <a:r>
              <a:rPr lang="ru-RU" dirty="0" smtClean="0"/>
              <a:t> </a:t>
            </a:r>
            <a:r>
              <a:rPr lang="ru-RU" dirty="0"/>
              <a:t>6 (ИЛ-6) и 10 (ИЛ-10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Повышение </a:t>
            </a:r>
            <a:r>
              <a:rPr lang="ru-RU" dirty="0" err="1" smtClean="0"/>
              <a:t>ферритина</a:t>
            </a:r>
            <a:r>
              <a:rPr lang="ru-RU" dirty="0" smtClean="0"/>
              <a:t> крови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39608" y="1268760"/>
            <a:ext cx="77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Мета-анализ 21 исследования, 3377 больных, 33 лабораторных показателя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Henry</a:t>
            </a:r>
            <a:r>
              <a:rPr lang="ru-RU" dirty="0" smtClean="0"/>
              <a:t> ВМ,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556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t="11806" r="38750" b="11806"/>
          <a:stretch/>
        </p:blipFill>
        <p:spPr bwMode="auto">
          <a:xfrm>
            <a:off x="1187624" y="548680"/>
            <a:ext cx="6483997" cy="551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9847" y="627499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https://www.ncbi.nlm.nih.gov/pmc/articles/PMC7129342/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808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12361" r="34219" b="5139"/>
          <a:stretch/>
        </p:blipFill>
        <p:spPr bwMode="auto">
          <a:xfrm>
            <a:off x="2051720" y="116632"/>
            <a:ext cx="4608512" cy="650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6" y="342900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https://www.garant.ru/products/ipo/prime/doc/73406661/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046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0" t="15120" r="35129" b="13127"/>
          <a:stretch/>
        </p:blipFill>
        <p:spPr bwMode="auto">
          <a:xfrm>
            <a:off x="2123728" y="258360"/>
            <a:ext cx="4536504" cy="6231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8304" y="2606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880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12916" r="34297" b="6250"/>
          <a:stretch/>
        </p:blipFill>
        <p:spPr bwMode="auto">
          <a:xfrm>
            <a:off x="2123728" y="188639"/>
            <a:ext cx="4536504" cy="642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2606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850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6" r="1875" b="4861"/>
          <a:stretch/>
        </p:blipFill>
        <p:spPr bwMode="auto">
          <a:xfrm>
            <a:off x="1659168" y="188641"/>
            <a:ext cx="602946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306896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http://www.rusnephrology.org/professional/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11806" r="4219" b="4861"/>
          <a:stretch/>
        </p:blipFill>
        <p:spPr bwMode="auto">
          <a:xfrm>
            <a:off x="1659168" y="3438293"/>
            <a:ext cx="6029467" cy="297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634067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http://www.nephro.ru/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702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12222" r="21328" b="63333"/>
          <a:stretch/>
        </p:blipFill>
        <p:spPr bwMode="auto">
          <a:xfrm>
            <a:off x="755576" y="260648"/>
            <a:ext cx="7143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40972" r="44844" b="49167"/>
          <a:stretch/>
        </p:blipFill>
        <p:spPr bwMode="auto">
          <a:xfrm>
            <a:off x="2270051" y="2133599"/>
            <a:ext cx="4114800" cy="67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140968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…</a:t>
            </a:r>
          </a:p>
          <a:p>
            <a:r>
              <a:rPr lang="ru-RU" i="1" dirty="0" smtClean="0">
                <a:solidFill>
                  <a:srgbClr val="00B050"/>
                </a:solidFill>
              </a:rPr>
              <a:t>«От </a:t>
            </a:r>
            <a:r>
              <a:rPr lang="ru-RU" i="1" dirty="0">
                <a:solidFill>
                  <a:srgbClr val="00B050"/>
                </a:solidFill>
              </a:rPr>
              <a:t>имени наших трех обществ мы просим, чтобы правительственные учреждения, осуществляющие надзор за центрами диализа в развивающихся странах, обеспечили поддержку персонала, нефрологов и других медицинских работников, оказывающих жизненно важные диализные процедуры этим уязвимым пациентам. В то же время государственные учреждения должны уделять первостепенное внимание возможностям быстрого тестирования и средствам индивидуальной </a:t>
            </a:r>
            <a:r>
              <a:rPr lang="ru-RU" i="1" dirty="0" smtClean="0">
                <a:solidFill>
                  <a:srgbClr val="00B050"/>
                </a:solidFill>
              </a:rPr>
              <a:t>защиты».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t="38472" r="46094" b="49861"/>
          <a:stretch/>
        </p:blipFill>
        <p:spPr bwMode="auto">
          <a:xfrm>
            <a:off x="2555776" y="5726291"/>
            <a:ext cx="4019550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154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92641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Безопасность препаратов для борьбы с инфекцией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r>
              <a:rPr lang="ru-RU" sz="2000" b="1" dirty="0" smtClean="0">
                <a:solidFill>
                  <a:schemeClr val="accent1"/>
                </a:solidFill>
              </a:rPr>
              <a:t> при ХБП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856423"/>
              </p:ext>
            </p:extLst>
          </p:nvPr>
        </p:nvGraphicFramePr>
        <p:xfrm>
          <a:off x="589871" y="1397000"/>
          <a:ext cx="7870561" cy="3957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9237"/>
                <a:gridCol w="1316788"/>
                <a:gridCol w="2141686"/>
                <a:gridCol w="2682850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2019-</a:t>
                      </a:r>
                      <a:r>
                        <a:rPr lang="en-US" sz="1400" dirty="0" err="1" smtClean="0"/>
                        <a:t>nCoV</a:t>
                      </a:r>
                      <a:r>
                        <a:rPr lang="ru-RU" sz="1400" baseline="0" dirty="0" smtClean="0"/>
                        <a:t> статус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Дозировка с учетом СКФ*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Побочные эффекты со стороны почек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ru-RU" sz="1400" dirty="0" err="1" smtClean="0"/>
                        <a:t>Нуклеозидные</a:t>
                      </a:r>
                      <a:r>
                        <a:rPr lang="ru-RU" sz="1400" dirty="0" smtClean="0"/>
                        <a:t> аналоги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Фавипиравир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II</a:t>
                      </a:r>
                      <a:endParaRPr lang="ru-RU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1400" dirty="0" smtClean="0"/>
                        <a:t>Нет данных</a:t>
                      </a:r>
                      <a:endParaRPr lang="ru-RU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1400" dirty="0" smtClean="0"/>
                        <a:t>Не</a:t>
                      </a:r>
                      <a:r>
                        <a:rPr lang="ru-RU" sz="1400" baseline="0" dirty="0" smtClean="0"/>
                        <a:t> докладывалось </a:t>
                      </a:r>
                    </a:p>
                    <a:p>
                      <a:r>
                        <a:rPr lang="ru-RU" sz="1400" baseline="0" dirty="0" smtClean="0"/>
                        <a:t>Возможна </a:t>
                      </a:r>
                      <a:r>
                        <a:rPr lang="ru-RU" sz="1400" baseline="0" dirty="0" err="1" smtClean="0"/>
                        <a:t>митохондриальная</a:t>
                      </a:r>
                      <a:r>
                        <a:rPr lang="ru-RU" sz="1400" baseline="0" dirty="0" smtClean="0"/>
                        <a:t> токсичность 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Ремдесивир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III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Галидесивир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Животные 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Азвудин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II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Рибавирин</a:t>
                      </a:r>
                      <a:r>
                        <a:rPr lang="ru-RU" sz="1400" dirty="0" smtClean="0"/>
                        <a:t> (в комбинации)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II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Доза подбирается в соответствии со стандартными рекомендациями. Препарат можно</a:t>
                      </a:r>
                      <a:r>
                        <a:rPr lang="ru-RU" sz="1400" baseline="0" dirty="0" smtClean="0"/>
                        <a:t> вводить вне зависимости от </a:t>
                      </a:r>
                      <a:r>
                        <a:rPr lang="ru-RU" sz="1400" baseline="0" dirty="0" err="1" smtClean="0"/>
                        <a:t>срафика</a:t>
                      </a:r>
                      <a:r>
                        <a:rPr lang="ru-RU" sz="1400" baseline="0" dirty="0" smtClean="0"/>
                        <a:t> проведения ГД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</a:t>
                      </a:r>
                      <a:r>
                        <a:rPr lang="ru-RU" sz="1400" baseline="0" dirty="0" smtClean="0"/>
                        <a:t> докладывалось</a:t>
                      </a:r>
                    </a:p>
                    <a:p>
                      <a:r>
                        <a:rPr lang="ru-RU" sz="1400" baseline="0" dirty="0" err="1" smtClean="0"/>
                        <a:t>Гиперурикемия</a:t>
                      </a:r>
                      <a:r>
                        <a:rPr lang="ru-RU" sz="1400" baseline="0" dirty="0" smtClean="0"/>
                        <a:t>, гемолитическая анемия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5661248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* При отсутствии данных о клиренсе гемодиализа препарат следует вводить после сеанса в дни гемодиализа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2200" y="616530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Hassan </a:t>
            </a:r>
            <a:r>
              <a:rPr lang="en-US" sz="1400" dirty="0" err="1" smtClean="0"/>
              <a:t>Izzedine</a:t>
            </a:r>
            <a:r>
              <a:rPr lang="ru-RU" sz="1400" dirty="0" smtClean="0"/>
              <a:t>, 2020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06525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76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Безопасность препаратов для борьбы с инфекцией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r>
              <a:rPr lang="ru-RU" sz="2000" b="1" dirty="0" smtClean="0">
                <a:solidFill>
                  <a:schemeClr val="accent1"/>
                </a:solidFill>
              </a:rPr>
              <a:t> при ХБП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411599"/>
              </p:ext>
            </p:extLst>
          </p:nvPr>
        </p:nvGraphicFramePr>
        <p:xfrm>
          <a:off x="636719" y="980728"/>
          <a:ext cx="7870561" cy="5730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9237"/>
                <a:gridCol w="1100764"/>
                <a:gridCol w="2357710"/>
                <a:gridCol w="2682850"/>
              </a:tblGrid>
              <a:tr h="41374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2019-</a:t>
                      </a:r>
                      <a:r>
                        <a:rPr lang="en-US" sz="1400" dirty="0" err="1" smtClean="0"/>
                        <a:t>nCoV</a:t>
                      </a:r>
                      <a:r>
                        <a:rPr lang="ru-RU" sz="1400" baseline="0" dirty="0" smtClean="0"/>
                        <a:t> статус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Дозировка с учетом СКФ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Побочные эффекты со стороны почек</a:t>
                      </a:r>
                      <a:endParaRPr lang="ru-RU" sz="1400" dirty="0"/>
                    </a:p>
                  </a:txBody>
                  <a:tcPr/>
                </a:tc>
              </a:tr>
              <a:tr h="243380">
                <a:tc gridSpan="4">
                  <a:txBody>
                    <a:bodyPr/>
                    <a:lstStyle/>
                    <a:p>
                      <a:r>
                        <a:rPr lang="ru-RU" sz="1400" dirty="0" smtClean="0"/>
                        <a:t>Ингибиторы</a:t>
                      </a:r>
                      <a:r>
                        <a:rPr lang="ru-RU" sz="1400" baseline="0" dirty="0" smtClean="0"/>
                        <a:t> нейраминидазы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798809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Оселтамивир</a:t>
                      </a:r>
                      <a:r>
                        <a:rPr lang="ru-RU" sz="1400" baseline="0" dirty="0" smtClean="0"/>
                        <a:t> (в комбинации)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Доза подбирается в соответствии со стандартными рек. </a:t>
                      </a:r>
                    </a:p>
                    <a:p>
                      <a:r>
                        <a:rPr lang="ru-RU" sz="1400" dirty="0" smtClean="0"/>
                        <a:t>Препарат следует вводить после сеанса диализа, чтобы избежать его потери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</a:t>
                      </a:r>
                      <a:r>
                        <a:rPr lang="ru-RU" sz="1400" baseline="0" dirty="0" smtClean="0"/>
                        <a:t> докладывалось </a:t>
                      </a:r>
                    </a:p>
                  </a:txBody>
                  <a:tcPr/>
                </a:tc>
              </a:tr>
              <a:tr h="274816">
                <a:tc gridSpan="4">
                  <a:txBody>
                    <a:bodyPr/>
                    <a:lstStyle/>
                    <a:p>
                      <a:r>
                        <a:rPr lang="ru-RU" sz="1400" dirty="0" smtClean="0"/>
                        <a:t>Пептидный ингибитор слияния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aseline="0" dirty="0" smtClean="0"/>
                    </a:p>
                  </a:txBody>
                  <a:tcPr/>
                </a:tc>
              </a:tr>
              <a:tr h="402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ЕК1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Клеточная культура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-</a:t>
                      </a:r>
                    </a:p>
                  </a:txBody>
                  <a:tcPr/>
                </a:tc>
              </a:tr>
              <a:tr h="144016">
                <a:tc gridSpan="4">
                  <a:txBody>
                    <a:bodyPr/>
                    <a:lstStyle/>
                    <a:p>
                      <a:r>
                        <a:rPr lang="ru-RU" sz="1400" dirty="0" smtClean="0"/>
                        <a:t>Ингибиторы ВИЧ-протеазы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aseline="0" dirty="0" smtClean="0"/>
                    </a:p>
                  </a:txBody>
                  <a:tcPr/>
                </a:tc>
              </a:tr>
              <a:tr h="402064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Лапинавир</a:t>
                      </a:r>
                      <a:r>
                        <a:rPr lang="ru-RU" sz="1400" dirty="0" smtClean="0"/>
                        <a:t> / </a:t>
                      </a:r>
                      <a:r>
                        <a:rPr lang="ru-RU" sz="1400" dirty="0" err="1" smtClean="0"/>
                        <a:t>Ритонавир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IV</a:t>
                      </a:r>
                      <a:r>
                        <a:rPr lang="ru-RU" sz="1400" dirty="0" smtClean="0"/>
                        <a:t>/</a:t>
                      </a:r>
                      <a:r>
                        <a:rPr lang="en-US" sz="1400" dirty="0" smtClean="0"/>
                        <a:t>III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Препарат следует назначать в обычной дозировке, независимо от графика гемодиализа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Обратимое ОПП</a:t>
                      </a:r>
                    </a:p>
                  </a:txBody>
                  <a:tcPr/>
                </a:tc>
              </a:tr>
              <a:tr h="402064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Данопревир</a:t>
                      </a:r>
                      <a:r>
                        <a:rPr lang="ru-RU" sz="1400" dirty="0" smtClean="0"/>
                        <a:t> (в комбинации)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IV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Нет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</a:t>
                      </a:r>
                      <a:r>
                        <a:rPr lang="ru-RU" sz="1400" baseline="0" dirty="0" smtClean="0"/>
                        <a:t> докладывалось </a:t>
                      </a:r>
                    </a:p>
                  </a:txBody>
                  <a:tcPr/>
                </a:tc>
              </a:tr>
              <a:tr h="402064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Дарунавир</a:t>
                      </a:r>
                      <a:r>
                        <a:rPr lang="ru-RU" sz="1400" dirty="0" smtClean="0"/>
                        <a:t> +</a:t>
                      </a:r>
                    </a:p>
                    <a:p>
                      <a:r>
                        <a:rPr lang="ru-RU" sz="1400" dirty="0" err="1" smtClean="0"/>
                        <a:t>Кобицистат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II/III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Препарат можно вводить в обычной дозировке и независимо от графика гемодиализа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Нефролитиаз, ложно положительное повышение </a:t>
                      </a:r>
                      <a:r>
                        <a:rPr lang="ru-RU" sz="1400" baseline="0" dirty="0" err="1" smtClean="0"/>
                        <a:t>креатинина</a:t>
                      </a:r>
                      <a:endParaRPr lang="ru-RU" sz="1400" baseline="0" dirty="0" smtClean="0"/>
                    </a:p>
                    <a:p>
                      <a:endParaRPr lang="ru-RU" sz="14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92280" y="647308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Hassan </a:t>
            </a:r>
            <a:r>
              <a:rPr lang="en-US" sz="1400" dirty="0" err="1" smtClean="0"/>
              <a:t>Izzedine</a:t>
            </a:r>
            <a:r>
              <a:rPr lang="ru-RU" sz="1400" dirty="0" smtClean="0"/>
              <a:t>, 2020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30703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76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Безопасность препаратов для борьбы с инфекцией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r>
              <a:rPr lang="ru-RU" sz="2000" b="1" dirty="0" smtClean="0">
                <a:solidFill>
                  <a:schemeClr val="accent1"/>
                </a:solidFill>
              </a:rPr>
              <a:t> при ХБП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77827"/>
              </p:ext>
            </p:extLst>
          </p:nvPr>
        </p:nvGraphicFramePr>
        <p:xfrm>
          <a:off x="636719" y="1196752"/>
          <a:ext cx="7870561" cy="433505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9237"/>
                <a:gridCol w="1100764"/>
                <a:gridCol w="2357710"/>
                <a:gridCol w="2682850"/>
              </a:tblGrid>
              <a:tr h="47448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2019-</a:t>
                      </a:r>
                      <a:r>
                        <a:rPr lang="en-US" sz="1400" dirty="0" err="1" smtClean="0"/>
                        <a:t>nCoV</a:t>
                      </a:r>
                      <a:r>
                        <a:rPr lang="ru-RU" sz="1400" baseline="0" dirty="0" smtClean="0"/>
                        <a:t> статус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Дозировка с учетом СКФ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Побочные эффекты со стороны почек</a:t>
                      </a:r>
                      <a:endParaRPr lang="ru-RU" sz="1400" dirty="0"/>
                    </a:p>
                  </a:txBody>
                  <a:tcPr/>
                </a:tc>
              </a:tr>
              <a:tr h="279107">
                <a:tc gridSpan="4">
                  <a:txBody>
                    <a:bodyPr/>
                    <a:lstStyle/>
                    <a:p>
                      <a:r>
                        <a:rPr lang="ru-RU" sz="1400" dirty="0" smtClean="0"/>
                        <a:t>Ингибитор мембранного синтеза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Умифеновир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 данных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</a:t>
                      </a:r>
                      <a:r>
                        <a:rPr lang="ru-RU" sz="1400" baseline="0" dirty="0" smtClean="0"/>
                        <a:t> докладывалось </a:t>
                      </a:r>
                    </a:p>
                  </a:txBody>
                  <a:tcPr/>
                </a:tc>
              </a:tr>
              <a:tr h="398537">
                <a:tc gridSpan="4">
                  <a:txBody>
                    <a:bodyPr/>
                    <a:lstStyle/>
                    <a:p>
                      <a:r>
                        <a:rPr lang="ru-RU" sz="1400" dirty="0" smtClean="0"/>
                        <a:t>Семейство </a:t>
                      </a:r>
                      <a:r>
                        <a:rPr lang="ru-RU" sz="1400" dirty="0" err="1" smtClean="0"/>
                        <a:t>анинохинолинов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aseline="0" dirty="0" smtClean="0"/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Хлорохин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IV</a:t>
                      </a:r>
                      <a:endParaRPr lang="ru-RU" sz="140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Корректировка дозы в соответствии со стандартными рекомендациями</a:t>
                      </a:r>
                      <a:r>
                        <a:rPr lang="en-US" sz="1400" dirty="0" smtClean="0"/>
                        <a:t>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dirty="0" smtClean="0"/>
                        <a:t>Препарат следует вводить после сеанса в дни гемодиализа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Почечный </a:t>
                      </a:r>
                      <a:r>
                        <a:rPr lang="ru-RU" sz="1400" baseline="0" dirty="0" err="1" smtClean="0"/>
                        <a:t>липидоз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мимикричен</a:t>
                      </a:r>
                      <a:r>
                        <a:rPr lang="ru-RU" sz="1400" baseline="0" dirty="0" smtClean="0"/>
                        <a:t> болезни Фабри </a:t>
                      </a:r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Гидроксихлорохин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III</a:t>
                      </a:r>
                      <a:endParaRPr lang="ru-RU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Почечный </a:t>
                      </a:r>
                      <a:r>
                        <a:rPr lang="ru-RU" sz="1400" baseline="0" dirty="0" err="1" smtClean="0"/>
                        <a:t>липидоз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мимикричен</a:t>
                      </a:r>
                      <a:r>
                        <a:rPr lang="ru-RU" sz="1400" baseline="0" dirty="0" smtClean="0"/>
                        <a:t> болезни Фабри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Ложная протеинурия  </a:t>
                      </a:r>
                    </a:p>
                  </a:txBody>
                  <a:tcPr/>
                </a:tc>
              </a:tr>
              <a:tr h="398537">
                <a:tc gridSpan="4">
                  <a:txBody>
                    <a:bodyPr/>
                    <a:lstStyle/>
                    <a:p>
                      <a:r>
                        <a:rPr lang="ru-RU" sz="1400" dirty="0" smtClean="0"/>
                        <a:t>Иммунотерапия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aseline="0" dirty="0" smtClean="0"/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Камрелизумаб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II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Нет данных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Еще не</a:t>
                      </a:r>
                      <a:r>
                        <a:rPr lang="ru-RU" sz="1400" baseline="0" dirty="0" smtClean="0"/>
                        <a:t> докладывалось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Потенциальная </a:t>
                      </a:r>
                      <a:r>
                        <a:rPr lang="ru-RU" sz="1400" baseline="0" dirty="0" err="1" smtClean="0"/>
                        <a:t>лиган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P</a:t>
                      </a:r>
                      <a:r>
                        <a:rPr lang="ru-RU" sz="1400" baseline="0" dirty="0" smtClean="0"/>
                        <a:t>D</a:t>
                      </a:r>
                      <a:r>
                        <a:rPr lang="en-US" sz="1400" baseline="0" dirty="0" smtClean="0"/>
                        <a:t>L</a:t>
                      </a:r>
                      <a:r>
                        <a:rPr lang="ru-RU" sz="1400" baseline="0" dirty="0" smtClean="0"/>
                        <a:t>-1-обусловленная </a:t>
                      </a:r>
                      <a:r>
                        <a:rPr lang="ru-RU" sz="1400" baseline="0" dirty="0" err="1" smtClean="0"/>
                        <a:t>нефротоксичность</a:t>
                      </a:r>
                      <a:endParaRPr lang="ru-RU" sz="14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72200" y="616530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Hassan </a:t>
            </a:r>
            <a:r>
              <a:rPr lang="en-US" sz="1400" dirty="0" err="1" smtClean="0"/>
              <a:t>Izzedine</a:t>
            </a:r>
            <a:r>
              <a:rPr lang="ru-RU" sz="1400" dirty="0" smtClean="0"/>
              <a:t>, 2020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37060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76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Безопасность препаратов для борьбы с инфекцией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r>
              <a:rPr lang="ru-RU" sz="2000" b="1" dirty="0" smtClean="0">
                <a:solidFill>
                  <a:schemeClr val="accent1"/>
                </a:solidFill>
              </a:rPr>
              <a:t> при ХБП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260578"/>
              </p:ext>
            </p:extLst>
          </p:nvPr>
        </p:nvGraphicFramePr>
        <p:xfrm>
          <a:off x="636719" y="1196752"/>
          <a:ext cx="7870561" cy="451793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9237"/>
                <a:gridCol w="1100764"/>
                <a:gridCol w="2357710"/>
                <a:gridCol w="2682850"/>
              </a:tblGrid>
              <a:tr h="47448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2019-</a:t>
                      </a:r>
                      <a:r>
                        <a:rPr lang="en-US" sz="1400" dirty="0" err="1" smtClean="0"/>
                        <a:t>nCoV</a:t>
                      </a:r>
                      <a:r>
                        <a:rPr lang="ru-RU" sz="1400" baseline="0" dirty="0" smtClean="0"/>
                        <a:t> статус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Дозировка с учетом СКФ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Побочные эффекты со стороны почек</a:t>
                      </a:r>
                      <a:endParaRPr lang="ru-RU" sz="1400" dirty="0"/>
                    </a:p>
                  </a:txBody>
                  <a:tcPr/>
                </a:tc>
              </a:tr>
              <a:tr h="279107">
                <a:tc gridSpan="4">
                  <a:txBody>
                    <a:bodyPr/>
                    <a:lstStyle/>
                    <a:p>
                      <a:r>
                        <a:rPr lang="ru-RU" sz="1400" dirty="0" err="1" smtClean="0"/>
                        <a:t>Моноклональные</a:t>
                      </a:r>
                      <a:r>
                        <a:rPr lang="ru-RU" sz="1400" baseline="0" dirty="0" smtClean="0"/>
                        <a:t> антитела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ru-RU" sz="1400" baseline="0" dirty="0" err="1" smtClean="0"/>
                        <a:t>Адалимумаб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IV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Препарат</a:t>
                      </a:r>
                      <a:r>
                        <a:rPr lang="ru-RU" sz="1400" baseline="0" dirty="0" smtClean="0"/>
                        <a:t> следует вводить в обычной дозировке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Аутоиммунный ГН (МН, </a:t>
                      </a:r>
                      <a:r>
                        <a:rPr lang="en-US" sz="1400" baseline="0" dirty="0" smtClean="0"/>
                        <a:t>IgA</a:t>
                      </a:r>
                      <a:r>
                        <a:rPr lang="ru-RU" sz="1400" baseline="0" dirty="0" smtClean="0"/>
                        <a:t>, волчанка, АНЦА-</a:t>
                      </a:r>
                      <a:r>
                        <a:rPr lang="ru-RU" sz="1400" baseline="0" dirty="0" err="1" smtClean="0"/>
                        <a:t>васкулит</a:t>
                      </a:r>
                      <a:r>
                        <a:rPr lang="ru-RU" sz="1400" baseline="0" dirty="0" smtClean="0"/>
                        <a:t>). Гранулематозный ОТИН </a:t>
                      </a:r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Тоцилизумаб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IV</a:t>
                      </a:r>
                      <a:endParaRPr lang="ru-RU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Не докладывалось </a:t>
                      </a:r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Бевацизумаб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IV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Препарат следует назначать в нормальной дозировке и независимо от графика гемодиализа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АГ, протеинурия, ТМА, ГН </a:t>
                      </a:r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IFX-1 Anti C5a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II</a:t>
                      </a:r>
                      <a:endParaRPr lang="ru-RU" sz="1400" dirty="0" smtClean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1400" dirty="0" smtClean="0"/>
                        <a:t>Нет данных </a:t>
                      </a:r>
                      <a:endParaRPr lang="ru-RU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1400" baseline="0" dirty="0" smtClean="0"/>
                        <a:t>Не докладывалось </a:t>
                      </a:r>
                    </a:p>
                  </a:txBody>
                  <a:tcPr/>
                </a:tc>
              </a:tr>
              <a:tr h="15995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Леронлимаб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II</a:t>
                      </a:r>
                      <a:endParaRPr lang="ru-RU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baseline="0" dirty="0" smtClean="0"/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REGN-3048,</a:t>
                      </a:r>
                      <a:r>
                        <a:rPr lang="en-US" sz="1400" baseline="0" dirty="0" smtClean="0"/>
                        <a:t> REGN-3051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</a:t>
                      </a:r>
                      <a:endParaRPr lang="ru-RU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baseline="0" dirty="0" smtClean="0"/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Велоциммун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</a:t>
                      </a:r>
                      <a:endParaRPr lang="ru-RU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72200" y="616530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Hassan </a:t>
            </a:r>
            <a:r>
              <a:rPr lang="en-US" sz="1400" dirty="0" err="1" smtClean="0"/>
              <a:t>Izzedine</a:t>
            </a:r>
            <a:r>
              <a:rPr lang="ru-RU" sz="1400" dirty="0" smtClean="0"/>
              <a:t>, 2020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659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844" y="1340768"/>
            <a:ext cx="6768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Дезадаптивный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системный воспалительный иммунный ответ перед лицом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цитокинового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шторма способствует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гипоперфузионному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повреждению почечных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канальцев (</a:t>
            </a:r>
            <a:r>
              <a:rPr lang="en-US" dirty="0" err="1"/>
              <a:t>Naicker</a:t>
            </a:r>
            <a:r>
              <a:rPr lang="en-US" dirty="0"/>
              <a:t> S, </a:t>
            </a:r>
            <a:r>
              <a:rPr lang="ru-RU" dirty="0" smtClean="0"/>
              <a:t>2020; </a:t>
            </a:r>
            <a:r>
              <a:rPr lang="en-US" dirty="0" err="1" smtClean="0"/>
              <a:t>Durvasula</a:t>
            </a:r>
            <a:r>
              <a:rPr lang="ru-RU" dirty="0" smtClean="0"/>
              <a:t> </a:t>
            </a:r>
            <a:r>
              <a:rPr lang="en-US" dirty="0" smtClean="0"/>
              <a:t>R</a:t>
            </a:r>
            <a:r>
              <a:rPr lang="ru-RU" dirty="0" smtClean="0"/>
              <a:t>, 2020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дополнение к органной дисфункции в результате иммунной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дисрегуляции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появляются данные, свидетельствующие о возможности прямого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цитопатического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эффекта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SARS-CoV-2. АСЕ2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члены семейства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сериновых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протеаз, необходимых для поглощения вируса клетками-хозяевами, высоко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экспрессируются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подоцитах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эпителиальных клетках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канальцев </a:t>
            </a:r>
            <a:r>
              <a:rPr lang="ru-RU" dirty="0" smtClean="0"/>
              <a:t>(</a:t>
            </a:r>
            <a:r>
              <a:rPr lang="en-US" dirty="0" smtClean="0"/>
              <a:t>Zou </a:t>
            </a:r>
            <a:r>
              <a:rPr lang="en-US" dirty="0"/>
              <a:t>X., 2019</a:t>
            </a:r>
            <a:r>
              <a:rPr lang="ru-RU" dirty="0"/>
              <a:t>; </a:t>
            </a:r>
            <a:r>
              <a:rPr lang="en-US" dirty="0"/>
              <a:t>Xu D</a:t>
            </a:r>
            <a:r>
              <a:rPr lang="ru-RU" dirty="0"/>
              <a:t>, </a:t>
            </a:r>
            <a:r>
              <a:rPr lang="ru-RU" dirty="0" smtClean="0"/>
              <a:t>2020</a:t>
            </a:r>
            <a:r>
              <a:rPr lang="ru-RU" sz="1400" dirty="0" smtClean="0"/>
              <a:t>; </a:t>
            </a:r>
            <a:r>
              <a:rPr lang="en-US" dirty="0" err="1"/>
              <a:t>Xiu-wu</a:t>
            </a:r>
            <a:r>
              <a:rPr lang="en-US" dirty="0"/>
              <a:t> Pan</a:t>
            </a:r>
            <a:r>
              <a:rPr lang="ru-RU" dirty="0"/>
              <a:t>, </a:t>
            </a:r>
            <a:r>
              <a:rPr lang="ru-RU" dirty="0" smtClean="0"/>
              <a:t>2020).</a:t>
            </a: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Сообщения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 альбуминурии и гематурии в условиях COVID-19, наряду с выделением вирусной РНК из мочи, дополнительно поддерживают потенциальный вирусный тропизм для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почки </a:t>
            </a:r>
            <a:r>
              <a:rPr lang="ru-RU" dirty="0" smtClean="0"/>
              <a:t>(</a:t>
            </a:r>
            <a:r>
              <a:rPr lang="en-US" dirty="0"/>
              <a:t>Guan WJ,</a:t>
            </a:r>
            <a:r>
              <a:rPr lang="ru-RU" dirty="0"/>
              <a:t> 2020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9608" y="548680"/>
            <a:ext cx="75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Поражение почек при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744" y="40476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Безопасность препаратов для борьбы с инфекцией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r>
              <a:rPr lang="ru-RU" sz="2000" b="1" dirty="0" smtClean="0">
                <a:solidFill>
                  <a:schemeClr val="accent1"/>
                </a:solidFill>
              </a:rPr>
              <a:t> при ХБП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849399"/>
              </p:ext>
            </p:extLst>
          </p:nvPr>
        </p:nvGraphicFramePr>
        <p:xfrm>
          <a:off x="629911" y="823196"/>
          <a:ext cx="7870561" cy="558473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9237"/>
                <a:gridCol w="1100764"/>
                <a:gridCol w="2357710"/>
                <a:gridCol w="2682850"/>
              </a:tblGrid>
              <a:tr h="47448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2019-</a:t>
                      </a:r>
                      <a:r>
                        <a:rPr lang="en-US" sz="1400" dirty="0" err="1" smtClean="0"/>
                        <a:t>nCoV</a:t>
                      </a:r>
                      <a:r>
                        <a:rPr lang="ru-RU" sz="1400" baseline="0" dirty="0" smtClean="0"/>
                        <a:t> статус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Дозировка с учетом СКФ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Побочные эффекты со стороны почек</a:t>
                      </a:r>
                      <a:endParaRPr lang="ru-RU" sz="1400" dirty="0"/>
                    </a:p>
                  </a:txBody>
                  <a:tcPr/>
                </a:tc>
              </a:tr>
              <a:tr h="279107">
                <a:tc gridSpan="4">
                  <a:txBody>
                    <a:bodyPr/>
                    <a:lstStyle/>
                    <a:p>
                      <a:r>
                        <a:rPr lang="ru-RU" sz="1400" dirty="0" smtClean="0"/>
                        <a:t>Другие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Тенофовир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Алафенамид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IV</a:t>
                      </a:r>
                      <a:endParaRPr lang="ru-RU" sz="140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Препарат следует назначать в нормальной дозировке и независимо от графика гемодиализа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ОПП, проксимальный </a:t>
                      </a:r>
                      <a:r>
                        <a:rPr lang="ru-RU" sz="1400" baseline="0" dirty="0" err="1" smtClean="0"/>
                        <a:t>канальцевый</a:t>
                      </a:r>
                      <a:r>
                        <a:rPr lang="ru-RU" sz="1400" baseline="0" dirty="0" smtClean="0"/>
                        <a:t> ацидоз</a:t>
                      </a:r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Талидомид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II</a:t>
                      </a:r>
                      <a:endParaRPr lang="ru-RU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err="1" smtClean="0"/>
                        <a:t>Гиперкалиемия</a:t>
                      </a:r>
                      <a:endParaRPr lang="ru-RU" sz="1400" baseline="0" dirty="0" smtClean="0"/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Иммуноглобулин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II/III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Препарат следует вводить в нормальной дозировке. При отсутствии данных о клиренсе гемодиализа препарат следует вводить после сеанса в дни диализа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ОПП. Осмотический нефроз</a:t>
                      </a:r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Пирфенидон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III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 данных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Не докладывалось </a:t>
                      </a:r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Траниласт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IV</a:t>
                      </a:r>
                      <a:endParaRPr lang="ru-RU" sz="1400" dirty="0" smtClean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Препарат следует назначать в нормальной дозировке и независимо от графика гемодиализа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Не докладывалось </a:t>
                      </a:r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Финголимод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II</a:t>
                      </a:r>
                      <a:endParaRPr lang="ru-RU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ТМА</a:t>
                      </a:r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Лефлюномид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III</a:t>
                      </a:r>
                      <a:endParaRPr lang="ru-RU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err="1" smtClean="0"/>
                        <a:t>АнтиГБМ</a:t>
                      </a:r>
                      <a:r>
                        <a:rPr lang="ru-RU" sz="1400" baseline="0" dirty="0" smtClean="0"/>
                        <a:t> ГН, АГ, </a:t>
                      </a:r>
                      <a:r>
                        <a:rPr lang="ru-RU" sz="1400" baseline="0" dirty="0" err="1" smtClean="0"/>
                        <a:t>канальцевый</a:t>
                      </a:r>
                      <a:r>
                        <a:rPr lang="ru-RU" sz="1400" baseline="0" dirty="0" smtClean="0"/>
                        <a:t> ацидоз, ТМА (в </a:t>
                      </a:r>
                      <a:r>
                        <a:rPr lang="ru-RU" sz="1400" baseline="0" dirty="0" err="1" smtClean="0"/>
                        <a:t>комб</a:t>
                      </a:r>
                      <a:r>
                        <a:rPr lang="ru-RU" sz="1400" baseline="0" dirty="0" smtClean="0"/>
                        <a:t>. С </a:t>
                      </a:r>
                      <a:r>
                        <a:rPr lang="ru-RU" sz="1400" baseline="0" dirty="0" err="1" smtClean="0"/>
                        <a:t>метатрексатом</a:t>
                      </a:r>
                      <a:r>
                        <a:rPr lang="ru-RU" sz="1400" baseline="0" dirty="0" smtClean="0"/>
                        <a:t>)</a:t>
                      </a:r>
                    </a:p>
                  </a:txBody>
                  <a:tcPr/>
                </a:tc>
              </a:tr>
              <a:tr h="39853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Артемизинин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Пипарехин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Фаза </a:t>
                      </a:r>
                      <a:r>
                        <a:rPr lang="en-US" sz="1400" dirty="0" smtClean="0"/>
                        <a:t>IV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ОПП. Фатальная гепато-ренальная недостаточность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15736" y="656764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Hassan </a:t>
            </a:r>
            <a:r>
              <a:rPr lang="en-US" sz="1400" dirty="0" err="1" smtClean="0"/>
              <a:t>Izzedine</a:t>
            </a:r>
            <a:r>
              <a:rPr lang="ru-RU" sz="1400" dirty="0" smtClean="0"/>
              <a:t>, 2020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06144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96494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Благодарю за внимание!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7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0624" y="348625"/>
            <a:ext cx="7569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Доказано ли непосредственное воздействие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r>
              <a:rPr lang="ru-RU" sz="2000" b="1" dirty="0" smtClean="0">
                <a:solidFill>
                  <a:schemeClr val="accent1"/>
                </a:solidFill>
              </a:rPr>
              <a:t> на клетки почек?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340768"/>
            <a:ext cx="33843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спайковый</a:t>
            </a:r>
            <a:r>
              <a:rPr lang="ru-RU" dirty="0"/>
              <a:t> (S) белок SARS-CoV-2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139952" y="1772816"/>
            <a:ext cx="415284" cy="28803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91680" y="2060848"/>
            <a:ext cx="24482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АПФ2(</a:t>
            </a:r>
            <a:r>
              <a:rPr lang="ru-RU" dirty="0"/>
              <a:t>ACE2</a:t>
            </a:r>
            <a:r>
              <a:rPr lang="ru-RU" dirty="0" smtClean="0"/>
              <a:t>)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55236" y="2060848"/>
            <a:ext cx="27530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Рецептор клетки хозяина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807534" y="2549484"/>
            <a:ext cx="1080120" cy="21602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23358" y="2924944"/>
            <a:ext cx="424847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активация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ru-RU" dirty="0"/>
              <a:t>-протеина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80" y="3446676"/>
            <a:ext cx="561662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расщепление </a:t>
            </a:r>
            <a:r>
              <a:rPr lang="ru-RU" dirty="0"/>
              <a:t>клеточными трансмембранными </a:t>
            </a:r>
            <a:r>
              <a:rPr lang="ru-RU" dirty="0" err="1"/>
              <a:t>сериновыми</a:t>
            </a:r>
            <a:r>
              <a:rPr lang="ru-RU" dirty="0"/>
              <a:t> протеазами (</a:t>
            </a:r>
            <a:r>
              <a:rPr lang="ru-RU" dirty="0" err="1"/>
              <a:t>TMPRSSs</a:t>
            </a:r>
            <a:r>
              <a:rPr lang="ru-RU" dirty="0"/>
              <a:t>),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807534" y="4257092"/>
            <a:ext cx="1080120" cy="216024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03648" y="4581128"/>
            <a:ext cx="69127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высвобождение </a:t>
            </a:r>
            <a:r>
              <a:rPr lang="ru-RU" dirty="0"/>
              <a:t>слитных пептидов </a:t>
            </a:r>
            <a:r>
              <a:rPr lang="ru-RU" dirty="0" smtClean="0"/>
              <a:t>с последующим слиянием  мембран вируса и клетки хозяина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5737764"/>
            <a:ext cx="33843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Проникновение вируса в клетку 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3798210" y="5373216"/>
            <a:ext cx="1080120" cy="21602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372200" y="638928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Peng </a:t>
            </a:r>
            <a:r>
              <a:rPr lang="en-US" sz="1400" dirty="0" smtClean="0"/>
              <a:t>QY</a:t>
            </a:r>
            <a:r>
              <a:rPr lang="ru-RU" sz="1400" dirty="0" smtClean="0"/>
              <a:t>, 2020; </a:t>
            </a:r>
            <a:r>
              <a:rPr lang="en-US" sz="1400" dirty="0" err="1"/>
              <a:t>Xiu-wu</a:t>
            </a:r>
            <a:r>
              <a:rPr lang="en-US" sz="1400" dirty="0"/>
              <a:t> </a:t>
            </a:r>
            <a:r>
              <a:rPr lang="en-US" sz="1400" dirty="0" smtClean="0"/>
              <a:t>Pan</a:t>
            </a:r>
            <a:r>
              <a:rPr lang="ru-RU" sz="1400" dirty="0" smtClean="0"/>
              <a:t>, 2020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423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624" y="348625"/>
            <a:ext cx="7569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Доказано ли непосредственное воздействие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r>
              <a:rPr lang="ru-RU" sz="2000" b="1" dirty="0" smtClean="0">
                <a:solidFill>
                  <a:schemeClr val="accent1"/>
                </a:solidFill>
              </a:rPr>
              <a:t> на клетки почек?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628800"/>
            <a:ext cx="410671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Клеточные трансмембранные </a:t>
            </a:r>
            <a:r>
              <a:rPr lang="ru-RU" dirty="0" err="1" smtClean="0"/>
              <a:t>сериновые</a:t>
            </a:r>
            <a:r>
              <a:rPr lang="ru-RU" dirty="0" smtClean="0"/>
              <a:t> протеазы </a:t>
            </a:r>
            <a:r>
              <a:rPr lang="ru-RU" dirty="0"/>
              <a:t>(</a:t>
            </a:r>
            <a:r>
              <a:rPr lang="ru-RU" dirty="0" err="1"/>
              <a:t>TMPRSSs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7856" y="2480336"/>
            <a:ext cx="244827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АПФ2(</a:t>
            </a:r>
            <a:r>
              <a:rPr lang="ru-RU" dirty="0"/>
              <a:t>ACE2</a:t>
            </a:r>
            <a:r>
              <a:rPr lang="ru-RU" dirty="0" smtClean="0"/>
              <a:t>)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7856" y="3068960"/>
            <a:ext cx="412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Экспрессия в </a:t>
            </a:r>
            <a:r>
              <a:rPr lang="ru-RU" dirty="0" err="1" smtClean="0"/>
              <a:t>подоцитах</a:t>
            </a:r>
            <a:r>
              <a:rPr lang="ru-RU" dirty="0" smtClean="0"/>
              <a:t> и эпителии проксимальных канальцев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1" t="12784" r="46804" b="27148"/>
          <a:stretch/>
        </p:blipFill>
        <p:spPr bwMode="auto">
          <a:xfrm>
            <a:off x="5292080" y="980728"/>
            <a:ext cx="2985919" cy="526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8224" y="6381328"/>
            <a:ext cx="2039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Xiu-wu</a:t>
            </a:r>
            <a:r>
              <a:rPr lang="en-US" sz="1400" dirty="0"/>
              <a:t> </a:t>
            </a:r>
            <a:r>
              <a:rPr lang="en-US" sz="1400" dirty="0" smtClean="0"/>
              <a:t>Pan</a:t>
            </a:r>
            <a:r>
              <a:rPr lang="ru-RU" sz="1400" dirty="0" smtClean="0"/>
              <a:t>, 2020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77856" y="4365104"/>
            <a:ext cx="4054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одноклеточного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секвенирования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РНК (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scRNA-seq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для идентификации клеток-кандидатов почки-хозяина в настоящем исследовании</a:t>
            </a:r>
          </a:p>
        </p:txBody>
      </p:sp>
    </p:spTree>
    <p:extLst>
      <p:ext uri="{BB962C8B-B14F-4D97-AF65-F5344CB8AC3E}">
        <p14:creationId xmlns:p14="http://schemas.microsoft.com/office/powerpoint/2010/main" val="40962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624" y="348625"/>
            <a:ext cx="7569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Доказано ли непосредственное воздействие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r>
              <a:rPr lang="ru-RU" sz="2000" b="1" dirty="0" smtClean="0">
                <a:solidFill>
                  <a:schemeClr val="accent1"/>
                </a:solidFill>
              </a:rPr>
              <a:t> на клетки почек?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628800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Активность АПФ2 в крови у больных на ГД ниже, чем у больных на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додиализных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стадиях ХБП и у больных с почечным трансплантатом. Однако у всех больных с ХБП активность АПФ2 выше, чем у здоровых людей </a:t>
            </a:r>
            <a:r>
              <a:rPr lang="ru-RU" dirty="0" smtClean="0"/>
              <a:t>(</a:t>
            </a:r>
            <a:r>
              <a:rPr lang="en-US" dirty="0" smtClean="0"/>
              <a:t>Jan </a:t>
            </a:r>
            <a:r>
              <a:rPr lang="en-US" dirty="0" err="1"/>
              <a:t>Wysocki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ru-RU" dirty="0" smtClean="0"/>
              <a:t>2013)</a:t>
            </a:r>
            <a:endParaRPr lang="ru-RU" dirty="0"/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base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Исследования о повышенной экспрессии АПФ2 в почках, на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подоцитах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эпителии проксимальных канальцев появлялись и ранее </a:t>
            </a:r>
            <a:r>
              <a:rPr lang="ru-RU" dirty="0" smtClean="0"/>
              <a:t>(</a:t>
            </a:r>
            <a:r>
              <a:rPr lang="en-US" dirty="0" smtClean="0"/>
              <a:t>Ye</a:t>
            </a:r>
            <a:r>
              <a:rPr lang="ru-RU" dirty="0" smtClean="0"/>
              <a:t> </a:t>
            </a:r>
            <a:r>
              <a:rPr lang="en-US" dirty="0" smtClean="0"/>
              <a:t>M</a:t>
            </a:r>
            <a:r>
              <a:rPr lang="ru-RU" dirty="0" smtClean="0"/>
              <a:t>, 2006; </a:t>
            </a:r>
            <a:r>
              <a:rPr lang="en-US" dirty="0" err="1" smtClean="0"/>
              <a:t>Nadarajah</a:t>
            </a:r>
            <a:r>
              <a:rPr lang="ru-RU" dirty="0" smtClean="0"/>
              <a:t> </a:t>
            </a:r>
            <a:r>
              <a:rPr lang="en-US" dirty="0" smtClean="0"/>
              <a:t>R,</a:t>
            </a:r>
            <a:r>
              <a:rPr lang="ru-RU" dirty="0" smtClean="0"/>
              <a:t> 2012)</a:t>
            </a:r>
          </a:p>
          <a:p>
            <a:pPr fontAlgn="base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Исследования о возможной роли АПФ2 в развитии других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коронавирусной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инфекции 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SARS-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CoV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также появлялись ранее </a:t>
            </a:r>
            <a:r>
              <a:rPr lang="ru-RU" dirty="0" smtClean="0"/>
              <a:t>(</a:t>
            </a:r>
            <a:r>
              <a:rPr lang="en-US" dirty="0" smtClean="0"/>
              <a:t>Lambert</a:t>
            </a:r>
            <a:r>
              <a:rPr lang="ru-RU" dirty="0" smtClean="0"/>
              <a:t> </a:t>
            </a:r>
            <a:r>
              <a:rPr lang="en-US" dirty="0" smtClean="0"/>
              <a:t>DW</a:t>
            </a:r>
            <a:r>
              <a:rPr lang="ru-RU" dirty="0" smtClean="0"/>
              <a:t>, 2005)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608" y="692696"/>
            <a:ext cx="7569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Морфологические изменения в почках при аутопсии умерших от 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826" y="1521658"/>
            <a:ext cx="7648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Аутопсия – 3 случая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дегенерация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некроз паренхиматозных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клеток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образование гиалиновых тромбов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мелких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сосудах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никаких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признаков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коронавирусной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инфекции 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почек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212182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en-US" dirty="0" smtClean="0"/>
              <a:t>X </a:t>
            </a:r>
            <a:r>
              <a:rPr lang="en-US" dirty="0"/>
              <a:t>H </a:t>
            </a:r>
            <a:r>
              <a:rPr lang="en-US" dirty="0" smtClean="0"/>
              <a:t>Yao</a:t>
            </a:r>
            <a:r>
              <a:rPr lang="ru-RU" dirty="0" smtClean="0"/>
              <a:t>, 2020)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7826" y="2747715"/>
            <a:ext cx="764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Пока в данных об обнаружении вируса в почечной ткани нет!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4" t="25555" r="41484" b="44236"/>
          <a:stretch/>
        </p:blipFill>
        <p:spPr bwMode="auto">
          <a:xfrm>
            <a:off x="107503" y="3212976"/>
            <a:ext cx="322993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9" t="24167" r="41876" b="45278"/>
          <a:stretch/>
        </p:blipFill>
        <p:spPr bwMode="auto">
          <a:xfrm>
            <a:off x="3373255" y="3212976"/>
            <a:ext cx="31107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8224" y="3212976"/>
            <a:ext cx="2364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RNAscope</a:t>
            </a:r>
            <a:r>
              <a:rPr lang="ru-RU" sz="1600" dirty="0"/>
              <a:t> с использованием зондов, направленных против SARS-CoV-2, показывает отсутствие сигнала в паренхиме почки пациента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508" y="62373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en-US" dirty="0" smtClean="0"/>
              <a:t>Larsen</a:t>
            </a:r>
            <a:r>
              <a:rPr lang="ru-RU" dirty="0" smtClean="0"/>
              <a:t> СР, 2020)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09881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Случай </a:t>
            </a:r>
            <a:r>
              <a:rPr lang="ru-RU" b="1" dirty="0" err="1" smtClean="0"/>
              <a:t>коллабирующей</a:t>
            </a:r>
            <a:r>
              <a:rPr lang="ru-RU" b="1" dirty="0" smtClean="0"/>
              <a:t> </a:t>
            </a:r>
            <a:r>
              <a:rPr lang="ru-RU" b="1" dirty="0" err="1" smtClean="0"/>
              <a:t>гломерулопатии</a:t>
            </a:r>
            <a:r>
              <a:rPr lang="ru-RU" b="1" dirty="0" smtClean="0"/>
              <a:t> у больной</a:t>
            </a:r>
            <a:r>
              <a:rPr lang="en-US" b="1" dirty="0" smtClean="0"/>
              <a:t> COVID-19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41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608" y="692696"/>
            <a:ext cx="75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Риск развития ОПП у диализных больных с инфекцией </a:t>
            </a:r>
            <a:r>
              <a:rPr lang="en-US" sz="2000" b="1" dirty="0" smtClean="0">
                <a:solidFill>
                  <a:schemeClr val="accent1"/>
                </a:solidFill>
              </a:rPr>
              <a:t>COVID-19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608" y="1916832"/>
            <a:ext cx="7569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Встречаемость ОПП у больных с </a:t>
            </a:r>
            <a:r>
              <a:rPr lang="en-US" dirty="0" smtClean="0"/>
              <a:t>COVID-19</a:t>
            </a:r>
            <a:r>
              <a:rPr lang="ru-RU" dirty="0" smtClean="0"/>
              <a:t> -0,5-7%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9608" y="2708920"/>
            <a:ext cx="75692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Встречаемость ОПП у больных с </a:t>
            </a:r>
            <a:r>
              <a:rPr lang="en-US" dirty="0" smtClean="0"/>
              <a:t>COVID-19</a:t>
            </a:r>
            <a:r>
              <a:rPr lang="ru-RU" dirty="0" smtClean="0"/>
              <a:t>, </a:t>
            </a:r>
            <a:r>
              <a:rPr lang="ru-RU" dirty="0" err="1" smtClean="0"/>
              <a:t>наход</a:t>
            </a:r>
            <a:r>
              <a:rPr lang="ru-RU" dirty="0" smtClean="0"/>
              <a:t>. в стационарах – 2,9-29%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9608" y="3573016"/>
            <a:ext cx="756922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Встречаемость ОПП у больных с </a:t>
            </a:r>
            <a:r>
              <a:rPr lang="en-US" dirty="0" smtClean="0"/>
              <a:t>COVID-19</a:t>
            </a:r>
            <a:r>
              <a:rPr lang="ru-RU" dirty="0" smtClean="0"/>
              <a:t>, находящихся в ОРИТ – 18,3-29%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6165304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Huang C</a:t>
            </a:r>
            <a:r>
              <a:rPr lang="en-US" sz="1400" dirty="0" smtClean="0"/>
              <a:t>,</a:t>
            </a:r>
            <a:r>
              <a:rPr lang="ru-RU" sz="1400" dirty="0" smtClean="0"/>
              <a:t> 2020; </a:t>
            </a:r>
            <a:r>
              <a:rPr lang="en-US" sz="1400" dirty="0"/>
              <a:t>Wang D</a:t>
            </a:r>
            <a:r>
              <a:rPr lang="en-US" sz="1400" dirty="0" smtClean="0"/>
              <a:t>,</a:t>
            </a:r>
            <a:r>
              <a:rPr lang="ru-RU" sz="1400" dirty="0" smtClean="0"/>
              <a:t> 2020; </a:t>
            </a:r>
            <a:r>
              <a:rPr lang="en-US" sz="1400" dirty="0"/>
              <a:t>Guan W-J</a:t>
            </a:r>
            <a:r>
              <a:rPr lang="en-US" sz="1400" dirty="0" smtClean="0"/>
              <a:t>,</a:t>
            </a:r>
            <a:r>
              <a:rPr lang="ru-RU" sz="1400" dirty="0" smtClean="0"/>
              <a:t> 2020; </a:t>
            </a:r>
            <a:r>
              <a:rPr lang="en-US" sz="1400" dirty="0"/>
              <a:t>Xiaobo Yang</a:t>
            </a:r>
            <a:r>
              <a:rPr lang="ru-RU" sz="1400" dirty="0"/>
              <a:t>, </a:t>
            </a:r>
            <a:r>
              <a:rPr lang="ru-RU" sz="1400" dirty="0" smtClean="0"/>
              <a:t>2020; </a:t>
            </a:r>
            <a:r>
              <a:rPr lang="en-US" sz="1400" dirty="0"/>
              <a:t>Yan Deng, </a:t>
            </a:r>
            <a:r>
              <a:rPr lang="en-US" sz="1400" dirty="0" smtClean="0"/>
              <a:t>2020</a:t>
            </a:r>
            <a:endParaRPr lang="ru-RU" sz="1400" dirty="0" smtClean="0"/>
          </a:p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39608" y="4437112"/>
            <a:ext cx="203219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ОПП чаще развивается при более тяжелых формах </a:t>
            </a:r>
            <a:r>
              <a:rPr lang="en-US" dirty="0" smtClean="0"/>
              <a:t>COVID-19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4437109"/>
            <a:ext cx="203219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ОПП определяет более тяжелый прогноз при  </a:t>
            </a:r>
            <a:r>
              <a:rPr lang="en-US" dirty="0" smtClean="0"/>
              <a:t>COVID-19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4437110"/>
            <a:ext cx="316076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Потребность в остром диализе в ОРИТ при  </a:t>
            </a:r>
            <a:r>
              <a:rPr lang="en-US" dirty="0" smtClean="0"/>
              <a:t>COVID-19</a:t>
            </a:r>
            <a:r>
              <a:rPr lang="ru-RU" dirty="0" smtClean="0"/>
              <a:t> составляет 5%</a:t>
            </a:r>
            <a:r>
              <a:rPr lang="en-US" dirty="0" smtClean="0"/>
              <a:t> </a:t>
            </a:r>
            <a:r>
              <a:rPr lang="ru-RU" dirty="0" smtClean="0"/>
              <a:t>и возникает в основном на 2-й неделе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2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2811</Words>
  <Application>Microsoft Office PowerPoint</Application>
  <PresentationFormat>Экран (4:3)</PresentationFormat>
  <Paragraphs>343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 4</dc:creator>
  <cp:lastModifiedBy>ПК 4</cp:lastModifiedBy>
  <cp:revision>124</cp:revision>
  <dcterms:created xsi:type="dcterms:W3CDTF">2020-04-07T04:17:19Z</dcterms:created>
  <dcterms:modified xsi:type="dcterms:W3CDTF">2020-04-29T05:27:03Z</dcterms:modified>
</cp:coreProperties>
</file>